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60" r:id="rId4"/>
    <p:sldId id="261" r:id="rId5"/>
    <p:sldId id="264" r:id="rId6"/>
    <p:sldId id="269" r:id="rId7"/>
    <p:sldId id="262" r:id="rId8"/>
    <p:sldId id="265" r:id="rId9"/>
    <p:sldId id="288" r:id="rId10"/>
    <p:sldId id="289" r:id="rId11"/>
    <p:sldId id="284" r:id="rId12"/>
    <p:sldId id="285" r:id="rId13"/>
    <p:sldId id="266" r:id="rId14"/>
    <p:sldId id="26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20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4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2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15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619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8310"/>
            <a:ext cx="10515600" cy="5239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97BF6-93DF-49BA-BBC2-0F6B8EC60C09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78BE8-86B1-4619-9477-3895237372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4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8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11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1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5F7C6-8E51-4653-97B7-12C3BE1417BA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AABF1-AEC9-400C-B663-27DECDC81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1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sowest.utah.edu/cgi-bin/droman/download_ndb.cgi?stn=KDCA" TargetMode="External"/><Relationship Id="rId2" Type="http://schemas.openxmlformats.org/officeDocument/2006/relationships/hyperlink" Target="https://www.capitalbikeshare.com/trip-history-data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st.github.com/shivaas/4758439" TargetMode="External"/><Relationship Id="rId5" Type="http://schemas.openxmlformats.org/officeDocument/2006/relationships/hyperlink" Target="http://www.gpsvisualizer.com/geocoder/elevation.html" TargetMode="External"/><Relationship Id="rId4" Type="http://schemas.openxmlformats.org/officeDocument/2006/relationships/hyperlink" Target="https://www.capitalbikeshare.com/data/stations/bikeStations.x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Predictive Model for Capital </a:t>
            </a:r>
            <a:r>
              <a:rPr lang="en-US" dirty="0" err="1"/>
              <a:t>Bikeshare</a:t>
            </a:r>
            <a:r>
              <a:rPr lang="en-US" dirty="0"/>
              <a:t> Demand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798098"/>
          </a:xfrm>
        </p:spPr>
        <p:txBody>
          <a:bodyPr/>
          <a:lstStyle/>
          <a:p>
            <a:r>
              <a:rPr lang="en-US" dirty="0"/>
              <a:t>Robert Kraig</a:t>
            </a:r>
          </a:p>
          <a:p>
            <a:r>
              <a:rPr lang="en-US" dirty="0"/>
              <a:t>November 3, 2016</a:t>
            </a:r>
          </a:p>
        </p:txBody>
      </p:sp>
    </p:spTree>
    <p:extLst>
      <p:ext uri="{BB962C8B-B14F-4D97-AF65-F5344CB8AC3E}">
        <p14:creationId xmlns:p14="http://schemas.microsoft.com/office/powerpoint/2010/main" val="2944216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74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Slides: Background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</a:t>
            </a:r>
            <a:r>
              <a:rPr lang="en-US" dirty="0" err="1"/>
              <a:t>Bikeshare</a:t>
            </a:r>
            <a:r>
              <a:rPr lang="en-US" dirty="0"/>
              <a:t> (</a:t>
            </a:r>
            <a:r>
              <a:rPr lang="en-US" dirty="0" err="1"/>
              <a:t>CaBi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6616" y="998309"/>
            <a:ext cx="10997184" cy="22809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Self-guided, self-powered public transit</a:t>
            </a:r>
          </a:p>
          <a:p>
            <a:pPr lvl="1"/>
            <a:r>
              <a:rPr lang="en-US" dirty="0"/>
              <a:t>DC / Arlington / Alexandria / </a:t>
            </a:r>
            <a:r>
              <a:rPr lang="en-US" dirty="0" err="1"/>
              <a:t>MoCo</a:t>
            </a:r>
            <a:endParaRPr lang="en-US" dirty="0"/>
          </a:p>
          <a:p>
            <a:pPr lvl="1"/>
            <a:r>
              <a:rPr lang="en-US" dirty="0"/>
              <a:t>First station: Crystal City, Sep 2010</a:t>
            </a:r>
          </a:p>
          <a:p>
            <a:pPr lvl="1"/>
            <a:r>
              <a:rPr lang="en-US" dirty="0"/>
              <a:t>360 Stations (10-45 docks each) used in 2014 and 2015</a:t>
            </a:r>
          </a:p>
          <a:p>
            <a:pPr lvl="2"/>
            <a:r>
              <a:rPr lang="en-US" dirty="0"/>
              <a:t>Average = 3-4 blocks between stations</a:t>
            </a:r>
          </a:p>
          <a:p>
            <a:pPr lvl="1"/>
            <a:r>
              <a:rPr lang="en-US" dirty="0"/>
              <a:t>Member Types: Regular and Casual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74" y="762000"/>
            <a:ext cx="3234187" cy="3234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75" y="4106183"/>
            <a:ext cx="3234186" cy="239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9" y="3690343"/>
            <a:ext cx="4047278" cy="2905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3" y="3680552"/>
            <a:ext cx="3977190" cy="28237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527" y="3389222"/>
            <a:ext cx="3424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Relative Ridership Quantity, 2014-2015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1988" y="3389222"/>
            <a:ext cx="2625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Rides per month, 2010-2015</a:t>
            </a:r>
          </a:p>
        </p:txBody>
      </p:sp>
    </p:spTree>
    <p:extLst>
      <p:ext uri="{BB962C8B-B14F-4D97-AF65-F5344CB8AC3E}">
        <p14:creationId xmlns:p14="http://schemas.microsoft.com/office/powerpoint/2010/main" val="4228694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Data Sources Used in this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68" y="998310"/>
            <a:ext cx="10939732" cy="523920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Capital </a:t>
            </a:r>
            <a:r>
              <a:rPr lang="en-US" dirty="0" err="1"/>
              <a:t>Bikeshare</a:t>
            </a:r>
            <a:r>
              <a:rPr lang="en-US" dirty="0"/>
              <a:t> Trip History</a:t>
            </a:r>
          </a:p>
          <a:p>
            <a:pPr lvl="1"/>
            <a:r>
              <a:rPr lang="en-US" dirty="0">
                <a:hlinkClick r:id="rId2"/>
              </a:rPr>
              <a:t>https://www.capitalbikeshare.com/trip-history-data</a:t>
            </a:r>
            <a:endParaRPr lang="en-US" dirty="0"/>
          </a:p>
          <a:p>
            <a:pPr lvl="1"/>
            <a:r>
              <a:rPr lang="en-US" dirty="0"/>
              <a:t>Click on “Download Links”</a:t>
            </a:r>
          </a:p>
          <a:p>
            <a:pPr lvl="1"/>
            <a:r>
              <a:rPr lang="en-US" dirty="0"/>
              <a:t>Unzip to extract CSVs</a:t>
            </a:r>
          </a:p>
          <a:p>
            <a:pPr lvl="1"/>
            <a:r>
              <a:rPr lang="en-US" dirty="0"/>
              <a:t>The file names and formats are inconsistent from file to file.</a:t>
            </a:r>
          </a:p>
          <a:p>
            <a:pPr lvl="2"/>
            <a:r>
              <a:rPr lang="en-US" dirty="0"/>
              <a:t>The Python code will standardize the data formats, but before running it, you must change all file names to the following naming convention: “2015-Q2-cabi-trip-history-data.csv”. The Python code is expecting that name format so that it knows which files to open.</a:t>
            </a:r>
          </a:p>
          <a:p>
            <a:r>
              <a:rPr lang="en-US" dirty="0"/>
              <a:t>Weather</a:t>
            </a:r>
          </a:p>
          <a:p>
            <a:pPr lvl="1"/>
            <a:r>
              <a:rPr lang="en-US" u="sng" dirty="0">
                <a:hlinkClick r:id="rId3"/>
              </a:rPr>
              <a:t>http://mesowest.utah.edu/cgi-bin/droman/download_ndb.cgi?stn=KDCA</a:t>
            </a:r>
            <a:endParaRPr lang="en-US" sz="1600" dirty="0"/>
          </a:p>
          <a:p>
            <a:pPr lvl="1"/>
            <a:r>
              <a:rPr lang="en-US" dirty="0"/>
              <a:t>I downloaded annual files, and manually converted them to CSV</a:t>
            </a:r>
          </a:p>
          <a:p>
            <a:pPr lvl="1"/>
            <a:r>
              <a:rPr lang="en-US" dirty="0"/>
              <a:t>Result: KDCA___csv_mesowest_2010-2015.csv</a:t>
            </a:r>
          </a:p>
          <a:p>
            <a:r>
              <a:rPr lang="en-US" dirty="0"/>
              <a:t>Geographic Info</a:t>
            </a:r>
          </a:p>
          <a:p>
            <a:pPr lvl="1"/>
            <a:r>
              <a:rPr lang="en-US" dirty="0"/>
              <a:t>Station </a:t>
            </a:r>
            <a:r>
              <a:rPr lang="en-US" dirty="0" err="1"/>
              <a:t>TerminalName</a:t>
            </a:r>
            <a:r>
              <a:rPr lang="en-US" dirty="0"/>
              <a:t>/Name/</a:t>
            </a:r>
            <a:r>
              <a:rPr lang="en-US" dirty="0" err="1"/>
              <a:t>Lat</a:t>
            </a:r>
            <a:r>
              <a:rPr lang="en-US" dirty="0"/>
              <a:t>/Long obtained from </a:t>
            </a:r>
            <a:r>
              <a:rPr lang="en-US" dirty="0">
                <a:hlinkClick r:id="rId4"/>
              </a:rPr>
              <a:t>https://www.capitalbikeshare.com/data/stations/bikeStations.xml</a:t>
            </a:r>
            <a:endParaRPr lang="en-US" dirty="0"/>
          </a:p>
          <a:p>
            <a:pPr lvl="1"/>
            <a:r>
              <a:rPr lang="en-US" dirty="0"/>
              <a:t>Station Elevations obtained from Google API at </a:t>
            </a:r>
            <a:r>
              <a:rPr lang="en-US" dirty="0">
                <a:hlinkClick r:id="rId5"/>
              </a:rPr>
              <a:t>http://www.gpsvisualizer.com/geocoder/elevation.html</a:t>
            </a:r>
            <a:endParaRPr lang="en-US" dirty="0"/>
          </a:p>
          <a:p>
            <a:pPr lvl="1"/>
            <a:r>
              <a:rPr lang="en-US" dirty="0"/>
              <a:t>Jurisdiction and neighborhood added manually</a:t>
            </a:r>
          </a:p>
          <a:p>
            <a:pPr lvl="1"/>
            <a:r>
              <a:rPr lang="en-US" dirty="0"/>
              <a:t>First use and last use obtained from trip history data</a:t>
            </a:r>
          </a:p>
          <a:p>
            <a:pPr lvl="1"/>
            <a:r>
              <a:rPr lang="en-US" dirty="0"/>
              <a:t>Result: stationInfo_v8.csv</a:t>
            </a:r>
          </a:p>
          <a:p>
            <a:r>
              <a:rPr lang="en-US" dirty="0"/>
              <a:t>Holiday dates</a:t>
            </a:r>
          </a:p>
          <a:p>
            <a:pPr lvl="1"/>
            <a:r>
              <a:rPr lang="en-US" dirty="0">
                <a:hlinkClick r:id="rId6"/>
              </a:rPr>
              <a:t>https://gist.github.com/shivaas/4758439</a:t>
            </a:r>
            <a:endParaRPr lang="en-US" dirty="0"/>
          </a:p>
          <a:p>
            <a:pPr lvl="1"/>
            <a:r>
              <a:rPr lang="en-US" dirty="0"/>
              <a:t>Added 2010 and 2011 manually</a:t>
            </a:r>
          </a:p>
          <a:p>
            <a:pPr lvl="1"/>
            <a:r>
              <a:rPr lang="en-US" dirty="0"/>
              <a:t>Result: holidays2010on.csv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7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Backup: Data </a:t>
            </a:r>
            <a:r>
              <a:rPr lang="en-US" dirty="0"/>
              <a:t>Munging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Python scripts convert data from original format into a SQL database</a:t>
            </a:r>
          </a:p>
          <a:p>
            <a:r>
              <a:rPr lang="en-US" dirty="0"/>
              <a:t>R codes begin from SQL database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Python 2.7</a:t>
            </a:r>
          </a:p>
          <a:p>
            <a:pPr lvl="1"/>
            <a:r>
              <a:rPr lang="en-US" dirty="0"/>
              <a:t>Must put all files into one directory</a:t>
            </a:r>
          </a:p>
          <a:p>
            <a:pPr lvl="1"/>
            <a:r>
              <a:rPr lang="en-US" dirty="0"/>
              <a:t>Must change </a:t>
            </a:r>
            <a:r>
              <a:rPr lang="en-US" dirty="0" err="1"/>
              <a:t>CaBi</a:t>
            </a:r>
            <a:r>
              <a:rPr lang="en-US" dirty="0"/>
              <a:t> trip history file names to the format indicated on slide 11</a:t>
            </a:r>
          </a:p>
          <a:p>
            <a:pPr lvl="1"/>
            <a:r>
              <a:rPr lang="en-US" dirty="0"/>
              <a:t>Line 17 of cabi_Main.py: selects which trip history files to include</a:t>
            </a:r>
          </a:p>
          <a:p>
            <a:pPr lvl="2"/>
            <a:r>
              <a:rPr lang="en-US" dirty="0"/>
              <a:t>Current selection (134,154) selects files between 2013 Q4 and 2015 Q4</a:t>
            </a:r>
          </a:p>
          <a:p>
            <a:pPr lvl="2"/>
            <a:r>
              <a:rPr lang="en-US" dirty="0"/>
              <a:t>First two digits of argument = last two digits of year</a:t>
            </a:r>
          </a:p>
          <a:p>
            <a:pPr lvl="2"/>
            <a:r>
              <a:rPr lang="en-US" dirty="0"/>
              <a:t>Last digit of argument = quarter number</a:t>
            </a:r>
          </a:p>
          <a:p>
            <a:r>
              <a:rPr lang="en-US" dirty="0"/>
              <a:t>Predictive Modeling</a:t>
            </a:r>
          </a:p>
          <a:p>
            <a:pPr lvl="1"/>
            <a:r>
              <a:rPr lang="en-US" dirty="0"/>
              <a:t>Selected data set only from years 2014-2015</a:t>
            </a:r>
          </a:p>
          <a:p>
            <a:pPr lvl="1"/>
            <a:r>
              <a:rPr lang="en-US" dirty="0"/>
              <a:t>All models used preprocessing (</a:t>
            </a:r>
            <a:r>
              <a:rPr lang="en-US" dirty="0" err="1"/>
              <a:t>BoxCox</a:t>
            </a:r>
            <a:r>
              <a:rPr lang="en-US" dirty="0"/>
              <a:t>/center/scale) except for Random Forest</a:t>
            </a:r>
          </a:p>
          <a:p>
            <a:pPr lvl="1"/>
            <a:r>
              <a:rPr lang="en-US" dirty="0"/>
              <a:t>Discarded many weather fields immediately</a:t>
            </a:r>
          </a:p>
          <a:p>
            <a:pPr lvl="1"/>
            <a:r>
              <a:rPr lang="en-US" dirty="0"/>
              <a:t>Eventually also discarded </a:t>
            </a:r>
            <a:r>
              <a:rPr lang="en-US" dirty="0" err="1"/>
              <a:t>snowDepth</a:t>
            </a:r>
            <a:r>
              <a:rPr lang="en-US" dirty="0"/>
              <a:t> due to near-zero variance</a:t>
            </a:r>
          </a:p>
          <a:p>
            <a:pPr lvl="1"/>
            <a:r>
              <a:rPr lang="en-US" dirty="0"/>
              <a:t>Also Discarded precip06h and </a:t>
            </a:r>
            <a:r>
              <a:rPr lang="en-US" dirty="0" err="1"/>
              <a:t>dewpointF</a:t>
            </a:r>
            <a:r>
              <a:rPr lang="en-US" dirty="0"/>
              <a:t> due to high correlations with other predictors</a:t>
            </a:r>
          </a:p>
        </p:txBody>
      </p:sp>
    </p:spTree>
    <p:extLst>
      <p:ext uri="{BB962C8B-B14F-4D97-AF65-F5344CB8AC3E}">
        <p14:creationId xmlns:p14="http://schemas.microsoft.com/office/powerpoint/2010/main" val="308487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8310"/>
            <a:ext cx="11058832" cy="5239204"/>
          </a:xfrm>
        </p:spPr>
        <p:txBody>
          <a:bodyPr/>
          <a:lstStyle/>
          <a:p>
            <a:r>
              <a:rPr lang="en-US" dirty="0"/>
              <a:t>Random Forest model predicts system-level </a:t>
            </a:r>
            <a:r>
              <a:rPr lang="en-US" dirty="0" err="1"/>
              <a:t>bikeshare</a:t>
            </a:r>
            <a:r>
              <a:rPr lang="en-US" dirty="0"/>
              <a:t> demand quite well</a:t>
            </a:r>
          </a:p>
          <a:p>
            <a:r>
              <a:rPr lang="en-US" dirty="0"/>
              <a:t>Tougher to predict at micro-level: SNR is much lower</a:t>
            </a:r>
          </a:p>
          <a:p>
            <a:r>
              <a:rPr lang="en-US" dirty="0"/>
              <a:t>Most important predictors came out as expected (hour, day of week)</a:t>
            </a:r>
          </a:p>
          <a:p>
            <a:r>
              <a:rPr lang="en-US" dirty="0"/>
              <a:t>Poor predictions satisfactorily explained by information beyond model</a:t>
            </a:r>
          </a:p>
          <a:p>
            <a:r>
              <a:rPr lang="en-US" dirty="0"/>
              <a:t>Potential improvements</a:t>
            </a:r>
          </a:p>
          <a:p>
            <a:pPr lvl="1"/>
            <a:r>
              <a:rPr lang="en-US" dirty="0"/>
              <a:t>Better demand metric: account for </a:t>
            </a:r>
            <a:r>
              <a:rPr lang="en-US" dirty="0" err="1"/>
              <a:t>dockblocked</a:t>
            </a:r>
            <a:r>
              <a:rPr lang="en-US" dirty="0"/>
              <a:t> times </a:t>
            </a:r>
          </a:p>
          <a:p>
            <a:pPr lvl="1"/>
            <a:r>
              <a:rPr lang="en-US" dirty="0"/>
              <a:t>More predictors (e.g. snow depth)</a:t>
            </a:r>
          </a:p>
          <a:p>
            <a:pPr lvl="1"/>
            <a:r>
              <a:rPr lang="en-US" dirty="0"/>
              <a:t>Geographic considerations</a:t>
            </a:r>
          </a:p>
          <a:p>
            <a:pPr lvl="2"/>
            <a:r>
              <a:rPr lang="en-US" dirty="0"/>
              <a:t>Treat station locations as numeric </a:t>
            </a:r>
            <a:r>
              <a:rPr lang="en-US" dirty="0" err="1"/>
              <a:t>lat</a:t>
            </a:r>
            <a:r>
              <a:rPr lang="en-US" dirty="0"/>
              <a:t>/long rather than categorical?</a:t>
            </a:r>
          </a:p>
          <a:p>
            <a:pPr lvl="2"/>
            <a:r>
              <a:rPr lang="en-US" dirty="0"/>
              <a:t>Elevation</a:t>
            </a:r>
          </a:p>
          <a:p>
            <a:pPr lvl="1"/>
            <a:r>
              <a:rPr lang="en-US" dirty="0"/>
              <a:t>Time Series techniques?</a:t>
            </a:r>
          </a:p>
        </p:txBody>
      </p:sp>
    </p:spTree>
    <p:extLst>
      <p:ext uri="{BB962C8B-B14F-4D97-AF65-F5344CB8AC3E}">
        <p14:creationId xmlns:p14="http://schemas.microsoft.com/office/powerpoint/2010/main" val="214232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8310"/>
            <a:ext cx="11058832" cy="5239204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Investigation of Results</a:t>
            </a:r>
          </a:p>
          <a:p>
            <a:r>
              <a:rPr lang="en-US" dirty="0"/>
              <a:t>Web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998310"/>
            <a:ext cx="10515600" cy="561815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CaBi</a:t>
            </a:r>
            <a:r>
              <a:rPr lang="en-US" dirty="0"/>
              <a:t> is capacity-limited</a:t>
            </a:r>
          </a:p>
          <a:p>
            <a:pPr lvl="1"/>
            <a:r>
              <a:rPr lang="en-US" dirty="0"/>
              <a:t>Dock-Blocking –&gt; Outages</a:t>
            </a:r>
          </a:p>
          <a:p>
            <a:pPr lvl="1"/>
            <a:r>
              <a:rPr lang="en-US" dirty="0"/>
              <a:t>Outages -&gt; Loss of Customers</a:t>
            </a:r>
          </a:p>
          <a:p>
            <a:pPr lvl="1"/>
            <a:endParaRPr lang="en-US" dirty="0"/>
          </a:p>
          <a:p>
            <a:r>
              <a:rPr lang="en-US" dirty="0"/>
              <a:t>Mitigation Strategies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Rebalancing</a:t>
            </a:r>
          </a:p>
          <a:p>
            <a:pPr lvl="2"/>
            <a:r>
              <a:rPr lang="en-US" dirty="0"/>
              <a:t>Corrals</a:t>
            </a:r>
          </a:p>
          <a:p>
            <a:pPr lvl="2"/>
            <a:r>
              <a:rPr lang="en-US" dirty="0"/>
              <a:t>Infill Expansion</a:t>
            </a:r>
          </a:p>
          <a:p>
            <a:pPr lvl="2"/>
            <a:r>
              <a:rPr lang="en-US" dirty="0"/>
              <a:t>Alternative pricing schemes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rely on understanding customer demand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we use existing data to predict demand?</a:t>
            </a:r>
          </a:p>
          <a:p>
            <a:endParaRPr lang="en-US" sz="1900" dirty="0"/>
          </a:p>
          <a:p>
            <a:r>
              <a:rPr lang="en-US" dirty="0"/>
              <a:t>Predictive Modeling</a:t>
            </a:r>
          </a:p>
          <a:p>
            <a:pPr lvl="1"/>
            <a:r>
              <a:rPr lang="en-US" dirty="0"/>
              <a:t>What data are available? Which predictors are informative?</a:t>
            </a:r>
          </a:p>
          <a:p>
            <a:pPr lvl="1"/>
            <a:r>
              <a:rPr lang="en-US" dirty="0"/>
              <a:t>How well can we predict demand?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686" t="11709" r="20978" b="4786"/>
          <a:stretch/>
        </p:blipFill>
        <p:spPr>
          <a:xfrm>
            <a:off x="6201441" y="762000"/>
            <a:ext cx="5593687" cy="40213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95726" y="4783363"/>
            <a:ext cx="2499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Visualization by Daniel </a:t>
            </a:r>
            <a:r>
              <a:rPr lang="en-US" sz="1000" dirty="0" err="1"/>
              <a:t>Gohlke</a:t>
            </a:r>
            <a:r>
              <a:rPr lang="en-US" sz="1000" dirty="0"/>
              <a:t> (</a:t>
            </a:r>
            <a:r>
              <a:rPr lang="en-US" sz="1000" dirty="0" err="1"/>
              <a:t>CaBi</a:t>
            </a:r>
            <a:r>
              <a:rPr lang="en-US" sz="1000" dirty="0"/>
              <a:t> Tracker)</a:t>
            </a:r>
          </a:p>
        </p:txBody>
      </p:sp>
    </p:spTree>
    <p:extLst>
      <p:ext uri="{BB962C8B-B14F-4D97-AF65-F5344CB8AC3E}">
        <p14:creationId xmlns:p14="http://schemas.microsoft.com/office/powerpoint/2010/main" val="145970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Problem Formulation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6500" y="891548"/>
            <a:ext cx="5476337" cy="28490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Available Data</a:t>
            </a:r>
          </a:p>
          <a:p>
            <a:pPr lvl="1"/>
            <a:r>
              <a:rPr lang="en-US" dirty="0"/>
              <a:t>Trip History (</a:t>
            </a:r>
            <a:r>
              <a:rPr lang="en-US" dirty="0" err="1"/>
              <a:t>CaBi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List of 12M rides 2010--</a:t>
            </a:r>
          </a:p>
          <a:p>
            <a:pPr lvl="2"/>
            <a:r>
              <a:rPr lang="en-US" dirty="0"/>
              <a:t>Begin/End Location/Time, Member Type</a:t>
            </a:r>
          </a:p>
          <a:p>
            <a:pPr lvl="1"/>
            <a:r>
              <a:rPr lang="en-US" dirty="0"/>
              <a:t>Weather (DCA)</a:t>
            </a:r>
          </a:p>
          <a:p>
            <a:pPr lvl="1"/>
            <a:r>
              <a:rPr lang="en-US" dirty="0"/>
              <a:t>Geographic info (multiple sources)</a:t>
            </a:r>
          </a:p>
          <a:p>
            <a:pPr lvl="2"/>
            <a:r>
              <a:rPr lang="en-US" dirty="0"/>
              <a:t>Station </a:t>
            </a:r>
            <a:r>
              <a:rPr lang="en-US" dirty="0" err="1"/>
              <a:t>Lat</a:t>
            </a:r>
            <a:r>
              <a:rPr lang="en-US" dirty="0"/>
              <a:t>/Long/Elevation</a:t>
            </a:r>
          </a:p>
          <a:p>
            <a:pPr lvl="2"/>
            <a:r>
              <a:rPr lang="en-US" dirty="0"/>
              <a:t>Jurisdiction / Neighborhood / etc.</a:t>
            </a:r>
          </a:p>
          <a:p>
            <a:pPr lvl="1"/>
            <a:r>
              <a:rPr lang="en-US" dirty="0"/>
              <a:t>Dock Status History (</a:t>
            </a:r>
            <a:r>
              <a:rPr lang="en-US" dirty="0" err="1"/>
              <a:t>webscraped</a:t>
            </a:r>
            <a:r>
              <a:rPr lang="en-US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9" t="38408" r="53814" b="50428"/>
          <a:stretch/>
        </p:blipFill>
        <p:spPr>
          <a:xfrm>
            <a:off x="796778" y="4399470"/>
            <a:ext cx="10730976" cy="1478563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5653548" y="866234"/>
            <a:ext cx="6121509" cy="313318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to select predictors?</a:t>
            </a:r>
          </a:p>
          <a:p>
            <a:pPr lvl="1"/>
            <a:r>
              <a:rPr lang="en-US" dirty="0"/>
              <a:t>Remove variables that are likely irrelevant (e.g. Bike id #)</a:t>
            </a:r>
          </a:p>
          <a:p>
            <a:pPr lvl="1"/>
            <a:r>
              <a:rPr lang="en-US" dirty="0"/>
              <a:t>Remove highly correlated predictors (e.g. 6hPrecip, </a:t>
            </a:r>
            <a:r>
              <a:rPr lang="en-US" dirty="0" err="1"/>
              <a:t>dewpoint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 temporal predictors that seem relevant (e.g. Day of Week)</a:t>
            </a:r>
          </a:p>
          <a:p>
            <a:pPr lvl="1"/>
            <a:r>
              <a:rPr lang="en-US" dirty="0"/>
              <a:t>Try adding observations of response in previous time bins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to represent response (demand)?</a:t>
            </a:r>
          </a:p>
          <a:p>
            <a:pPr lvl="1"/>
            <a:r>
              <a:rPr lang="en-US" dirty="0"/>
              <a:t>Poisson process</a:t>
            </a:r>
          </a:p>
          <a:p>
            <a:pPr lvl="2"/>
            <a:r>
              <a:rPr lang="en-US" dirty="0"/>
              <a:t>Single parameter: Expected # Customers Arriving in Time Window: </a:t>
            </a:r>
            <a:r>
              <a:rPr lang="el-GR" dirty="0"/>
              <a:t>μ</a:t>
            </a:r>
            <a:endParaRPr lang="en-US" dirty="0"/>
          </a:p>
          <a:p>
            <a:pPr lvl="2"/>
            <a:r>
              <a:rPr lang="en-US" dirty="0"/>
              <a:t>Drifting </a:t>
            </a:r>
            <a:r>
              <a:rPr lang="el-GR" dirty="0"/>
              <a:t>μ</a:t>
            </a:r>
            <a:endParaRPr lang="en-US" dirty="0"/>
          </a:p>
          <a:p>
            <a:pPr lvl="1"/>
            <a:r>
              <a:rPr lang="en-US" dirty="0"/>
              <a:t>Binned by hour</a:t>
            </a:r>
          </a:p>
          <a:p>
            <a:pPr lvl="1"/>
            <a:r>
              <a:rPr lang="en-US" dirty="0"/>
              <a:t>Regression Models predict </a:t>
            </a:r>
            <a:r>
              <a:rPr lang="el-GR" dirty="0"/>
              <a:t>μ</a:t>
            </a:r>
            <a:r>
              <a:rPr lang="en-US" dirty="0"/>
              <a:t> for each Station and demand type</a:t>
            </a:r>
          </a:p>
        </p:txBody>
      </p:sp>
      <p:sp>
        <p:nvSpPr>
          <p:cNvPr id="3" name="Rectangle 2"/>
          <p:cNvSpPr/>
          <p:nvPr/>
        </p:nvSpPr>
        <p:spPr>
          <a:xfrm>
            <a:off x="504136" y="3937632"/>
            <a:ext cx="5960853" cy="2544792"/>
          </a:xfrm>
          <a:prstGeom prst="rect">
            <a:avLst/>
          </a:prstGeom>
          <a:solidFill>
            <a:schemeClr val="accent6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74194" y="3932713"/>
            <a:ext cx="3677556" cy="2544792"/>
          </a:xfrm>
          <a:prstGeom prst="rect">
            <a:avLst/>
          </a:prstGeom>
          <a:solidFill>
            <a:schemeClr val="accent4">
              <a:lumMod val="40000"/>
              <a:lumOff val="60000"/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43200" y="3932713"/>
            <a:ext cx="162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Predictors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3802" y="3921211"/>
            <a:ext cx="275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Auto-Correlation Predictors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0067" t="33584" r="39247" b="51689"/>
          <a:stretch/>
        </p:blipFill>
        <p:spPr>
          <a:xfrm>
            <a:off x="10033241" y="2084062"/>
            <a:ext cx="1741816" cy="69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Selection: Random Forest w/o Auto-</a:t>
            </a:r>
            <a:r>
              <a:rPr lang="en-US" dirty="0" err="1"/>
              <a:t>Corr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651203"/>
              </p:ext>
            </p:extLst>
          </p:nvPr>
        </p:nvGraphicFramePr>
        <p:xfrm>
          <a:off x="451922" y="1175621"/>
          <a:ext cx="4965700" cy="1371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Tuned Params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k=5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nprune=18,degree=2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tuned: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mtry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sigma=1,C=2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58163"/>
              </p:ext>
            </p:extLst>
          </p:nvPr>
        </p:nvGraphicFramePr>
        <p:xfrm>
          <a:off x="461754" y="2818498"/>
          <a:ext cx="4965700" cy="13716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Tuned Params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k=5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nprune=18,degree=2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tuned: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mtry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=3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sigma=1,C=2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134613" y="683182"/>
            <a:ext cx="3635794" cy="6107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System-wide bicycle demand,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No auto-correlation predictors: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178463" y="4435674"/>
            <a:ext cx="3635794" cy="61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/>
              <a:t>System-wide bicycle demand,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/>
              <a:t>With auto-correlation predictors: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20809"/>
              </p:ext>
            </p:extLst>
          </p:nvPr>
        </p:nvGraphicFramePr>
        <p:xfrm>
          <a:off x="469660" y="4891972"/>
          <a:ext cx="4965700" cy="16002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Tuned Params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tuned: mtry=4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sigma=0.1,C=2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tuned: mtry=4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sigma=0.1,C=2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046" y="1175621"/>
            <a:ext cx="3230163" cy="27868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91" y="4149479"/>
            <a:ext cx="2432421" cy="2098559"/>
          </a:xfrm>
          <a:prstGeom prst="rect">
            <a:avLst/>
          </a:prstGeom>
        </p:spPr>
      </p:pic>
      <p:sp>
        <p:nvSpPr>
          <p:cNvPr id="18" name="Content Placeholder 4"/>
          <p:cNvSpPr txBox="1">
            <a:spLocks/>
          </p:cNvSpPr>
          <p:nvPr/>
        </p:nvSpPr>
        <p:spPr>
          <a:xfrm>
            <a:off x="6858071" y="988571"/>
            <a:ext cx="4106092" cy="61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/>
              <a:t>Test Set Performance, Random Forest w/o auto-</a:t>
            </a:r>
            <a:r>
              <a:rPr lang="en-US" sz="1400" dirty="0" err="1"/>
              <a:t>corr</a:t>
            </a:r>
            <a:r>
              <a:rPr lang="en-US" sz="1400" dirty="0"/>
              <a:t>: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6974233" y="3981938"/>
            <a:ext cx="4106092" cy="610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dirty="0"/>
              <a:t>Train Set </a:t>
            </a:r>
            <a:r>
              <a:rPr lang="en-US" sz="1100" dirty="0" err="1"/>
              <a:t>Overfit</a:t>
            </a:r>
            <a:r>
              <a:rPr lang="en-US" sz="1100" dirty="0"/>
              <a:t>, Random Forest w/o auto-</a:t>
            </a:r>
            <a:r>
              <a:rPr lang="en-US" sz="1100" dirty="0" err="1"/>
              <a:t>corr</a:t>
            </a:r>
            <a:r>
              <a:rPr lang="en-US" sz="11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786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1134613" y="683182"/>
            <a:ext cx="3635794" cy="6107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System-wide bicycle demand,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800" dirty="0"/>
              <a:t>No auto-correlation predictors: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26295"/>
              </p:ext>
            </p:extLst>
          </p:nvPr>
        </p:nvGraphicFramePr>
        <p:xfrm>
          <a:off x="838200" y="1293960"/>
          <a:ext cx="3746500" cy="1828800"/>
        </p:xfrm>
        <a:graphic>
          <a:graphicData uri="http://schemas.openxmlformats.org/drawingml/2006/table">
            <a:tbl>
              <a:tblPr/>
              <a:tblGrid>
                <a:gridCol w="161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XVAL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casual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member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Arlington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Lincoln Memorial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Dupont Circle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8146670" y="4001549"/>
            <a:ext cx="2173713" cy="2820182"/>
            <a:chOff x="6031298" y="1484675"/>
            <a:chExt cx="2326121" cy="290444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85" r="50444"/>
            <a:stretch/>
          </p:blipFill>
          <p:spPr>
            <a:xfrm>
              <a:off x="6031298" y="1769806"/>
              <a:ext cx="2326121" cy="261931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695765" y="1484675"/>
              <a:ext cx="1461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Dupont</a:t>
              </a:r>
              <a:r>
                <a:rPr lang="en-US" dirty="0"/>
                <a:t> Circle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4065" y="4011566"/>
            <a:ext cx="2084429" cy="2817917"/>
            <a:chOff x="3462300" y="2187056"/>
            <a:chExt cx="2230577" cy="290211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45" r="52480"/>
            <a:stretch/>
          </p:blipFill>
          <p:spPr>
            <a:xfrm>
              <a:off x="3462300" y="2497393"/>
              <a:ext cx="2230577" cy="259177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00096" y="2187056"/>
              <a:ext cx="5132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84266" y="4001525"/>
            <a:ext cx="2100454" cy="2810812"/>
            <a:chOff x="3612300" y="2344373"/>
            <a:chExt cx="2247726" cy="289479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04" r="52114"/>
            <a:stretch/>
          </p:blipFill>
          <p:spPr>
            <a:xfrm>
              <a:off x="3612300" y="2635045"/>
              <a:ext cx="2247726" cy="260412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682106" y="2344373"/>
              <a:ext cx="1049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Arlington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863770" y="4014021"/>
            <a:ext cx="2187632" cy="2822808"/>
            <a:chOff x="4954519" y="2216548"/>
            <a:chExt cx="2341016" cy="290714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79" r="50127"/>
            <a:stretch/>
          </p:blipFill>
          <p:spPr>
            <a:xfrm>
              <a:off x="4954519" y="2467896"/>
              <a:ext cx="2341016" cy="2655801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029123" y="2216548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Member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863769" y="688262"/>
            <a:ext cx="2177989" cy="2838944"/>
            <a:chOff x="3762300" y="2482021"/>
            <a:chExt cx="2333700" cy="290714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06" r="50282"/>
            <a:stretch/>
          </p:blipFill>
          <p:spPr>
            <a:xfrm>
              <a:off x="3762300" y="2792361"/>
              <a:ext cx="2333700" cy="259680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4977072" y="2482021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Casual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64214" y="704818"/>
            <a:ext cx="2139153" cy="2831569"/>
            <a:chOff x="3312300" y="2039573"/>
            <a:chExt cx="2292087" cy="289959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72" r="51169"/>
            <a:stretch/>
          </p:blipFill>
          <p:spPr>
            <a:xfrm>
              <a:off x="3312300" y="2330245"/>
              <a:ext cx="2292087" cy="260892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767706" y="2039573"/>
              <a:ext cx="1817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Lincoln Memorial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39097" y="3392129"/>
            <a:ext cx="1049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 is most informative predictor for member ridership; day of week is most informative for casual ridership.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Random Forest to subset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9180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Worst Misses from 2014 and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" y="762000"/>
            <a:ext cx="4632177" cy="399638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11045" y="2684206"/>
            <a:ext cx="363794" cy="304800"/>
          </a:xfrm>
          <a:prstGeom prst="ellipse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64662" y="1568238"/>
            <a:ext cx="363794" cy="304800"/>
          </a:xfrm>
          <a:prstGeom prst="ellipse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72469" y="2455394"/>
            <a:ext cx="363794" cy="304800"/>
          </a:xfrm>
          <a:prstGeom prst="ellipse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44998" y="3325548"/>
            <a:ext cx="363794" cy="304800"/>
          </a:xfrm>
          <a:prstGeom prst="ellipse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2099" y="2378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07106" y="12393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49455" y="26833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3959" y="3553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27995"/>
              </p:ext>
            </p:extLst>
          </p:nvPr>
        </p:nvGraphicFramePr>
        <p:xfrm>
          <a:off x="975852" y="4993319"/>
          <a:ext cx="10714702" cy="1143000"/>
        </p:xfrm>
        <a:graphic>
          <a:graphicData uri="http://schemas.openxmlformats.org/drawingml/2006/table">
            <a:tbl>
              <a:tblPr/>
              <a:tblGrid>
                <a:gridCol w="258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0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5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4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706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Observed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Feb 14 2014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am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 after 6" snow + ice, OPM 2-hour delay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snowDepth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predictor removed!)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May 27 2014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pm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before major thunderstorm</a:t>
                      </a:r>
                      <a:r>
                        <a:rPr lang="en-US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bins may be too large to capture this effect)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Dec 16 2014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am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main break at 12th and F, WMATA suspended Silver/Orange/Blue service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Oct 01 2015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pm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Hurricane Joaquin approaching, rain earlier much of day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7175" t="13066" r="28725" b="5867"/>
          <a:stretch/>
        </p:blipFill>
        <p:spPr>
          <a:xfrm>
            <a:off x="8181632" y="994045"/>
            <a:ext cx="3643307" cy="37672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141984" y="6623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-76" t="75734" r="61726" b="9600"/>
          <a:stretch/>
        </p:blipFill>
        <p:spPr>
          <a:xfrm>
            <a:off x="3411797" y="3146324"/>
            <a:ext cx="4596963" cy="9889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33124" y="2961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5" t="866" r="33559" b="50167"/>
          <a:stretch/>
        </p:blipFill>
        <p:spPr>
          <a:xfrm>
            <a:off x="5395491" y="918328"/>
            <a:ext cx="2416455" cy="2037080"/>
          </a:xfrm>
        </p:spPr>
      </p:pic>
      <p:sp>
        <p:nvSpPr>
          <p:cNvPr id="26" name="TextBox 25"/>
          <p:cNvSpPr txBox="1"/>
          <p:nvPr/>
        </p:nvSpPr>
        <p:spPr>
          <a:xfrm>
            <a:off x="5093805" y="847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3878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regression tendencies make sense?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768" y="998309"/>
            <a:ext cx="10992464" cy="1312272"/>
          </a:xfrm>
        </p:spPr>
        <p:txBody>
          <a:bodyPr>
            <a:normAutofit/>
          </a:bodyPr>
          <a:lstStyle/>
          <a:p>
            <a:r>
              <a:rPr lang="en-US" dirty="0"/>
              <a:t>I simulated data to isolate certain parameters one at a time</a:t>
            </a:r>
          </a:p>
          <a:p>
            <a:r>
              <a:rPr lang="en-US" dirty="0"/>
              <a:t>Base: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1" t="84133" r="66374" b="9600"/>
          <a:stretch/>
        </p:blipFill>
        <p:spPr>
          <a:xfrm>
            <a:off x="1954160" y="1622659"/>
            <a:ext cx="7934003" cy="845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8" y="3092583"/>
            <a:ext cx="6243484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740" y="3092583"/>
            <a:ext cx="4686300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0813" y="2880903"/>
            <a:ext cx="291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vary hour and weekday: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4297" y="2907917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temperature: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8892" y="4768983"/>
            <a:ext cx="393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Scarce training data below 20</a:t>
            </a:r>
            <a:r>
              <a:rPr lang="en-US" baseline="30000" dirty="0"/>
              <a:t>o</a:t>
            </a:r>
            <a:r>
              <a:rPr lang="en-US" dirty="0"/>
              <a:t> F or above 90</a:t>
            </a:r>
            <a:r>
              <a:rPr lang="en-US" baseline="30000" dirty="0"/>
              <a:t>o</a:t>
            </a:r>
            <a:r>
              <a:rPr lang="en-US" dirty="0"/>
              <a:t> F</a:t>
            </a:r>
          </a:p>
          <a:p>
            <a:r>
              <a:rPr lang="en-US" dirty="0"/>
              <a:t>Random Forest doesn’t extrapolate.</a:t>
            </a:r>
          </a:p>
        </p:txBody>
      </p:sp>
    </p:spTree>
    <p:extLst>
      <p:ext uri="{BB962C8B-B14F-4D97-AF65-F5344CB8AC3E}">
        <p14:creationId xmlns:p14="http://schemas.microsoft.com/office/powerpoint/2010/main" val="74912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823" y="998310"/>
            <a:ext cx="11466209" cy="52392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combining demand Predictions with real-time dock status data, one can predict the likelihood of outages in the near future.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Simple Model (ignoring order of arrival):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430" t="44863" r="30634" b="37555"/>
          <a:stretch/>
        </p:blipFill>
        <p:spPr>
          <a:xfrm>
            <a:off x="3694562" y="2970173"/>
            <a:ext cx="5066121" cy="1286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2312" t="60060" r="30684" b="21822"/>
          <a:stretch/>
        </p:blipFill>
        <p:spPr>
          <a:xfrm>
            <a:off x="3844026" y="4375110"/>
            <a:ext cx="5070766" cy="139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10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1077</Words>
  <Application>Microsoft Office PowerPoint</Application>
  <PresentationFormat>Widescreen</PresentationFormat>
  <Paragraphs>320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 Predictive Model for Capital Bikeshare Demand</vt:lpstr>
      <vt:lpstr>Outline</vt:lpstr>
      <vt:lpstr>Motivation</vt:lpstr>
      <vt:lpstr>Data and Problem Formulation</vt:lpstr>
      <vt:lpstr>Model Selection: Random Forest w/o Auto-Corr</vt:lpstr>
      <vt:lpstr>Apply Random Forest to subset Predictions</vt:lpstr>
      <vt:lpstr>Investigate Worst Misses from 2014 and 2015</vt:lpstr>
      <vt:lpstr>Do regression tendencies make sense?</vt:lpstr>
      <vt:lpstr>Web Application</vt:lpstr>
      <vt:lpstr>PowerPoint Presentation</vt:lpstr>
      <vt:lpstr>Backup Slides: Background info</vt:lpstr>
      <vt:lpstr>Capital Bikeshare (CaBi)</vt:lpstr>
      <vt:lpstr>Backup: Data Sources Used in this Project</vt:lpstr>
      <vt:lpstr>Backup: Data Munging</vt:lpstr>
      <vt:lpstr>Summary</vt:lpstr>
    </vt:vector>
  </TitlesOfParts>
  <Company>United States Army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robert.e.kraig</dc:creator>
  <cp:lastModifiedBy>rek_Standard</cp:lastModifiedBy>
  <cp:revision>70</cp:revision>
  <dcterms:created xsi:type="dcterms:W3CDTF">2016-03-16T23:39:46Z</dcterms:created>
  <dcterms:modified xsi:type="dcterms:W3CDTF">2016-11-03T20:49:05Z</dcterms:modified>
</cp:coreProperties>
</file>